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1974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7"/>
  </p:normalViewPr>
  <p:slideViewPr>
    <p:cSldViewPr snapToGrid="0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CA472-C8AA-7746-ABC5-B91FC366B65C}" type="datetimeFigureOut">
              <a:rPr lang="en-US" smtClean="0"/>
              <a:t>2/9/24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AA766-D957-4E44-B4E2-CD02715E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45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7965" indent="-227965">
              <a:buFont typeface="Arial,Sans-Serif"/>
              <a:buChar char="•"/>
            </a:pPr>
            <a:r>
              <a:rPr lang="en-AU"/>
              <a:t>UV decontamination</a:t>
            </a:r>
            <a:endParaRPr lang="en-US"/>
          </a:p>
          <a:p>
            <a:pPr marL="227965" indent="-227965">
              <a:buFont typeface="Arial,Sans-Serif"/>
              <a:buChar char="•"/>
            </a:pPr>
            <a:r>
              <a:rPr lang="en-AU"/>
              <a:t>System Check Feature</a:t>
            </a:r>
            <a:endParaRPr lang="en-US"/>
          </a:p>
          <a:p>
            <a:pPr marL="227965" indent="-227965">
              <a:buFont typeface="Arial,Sans-Serif"/>
              <a:buChar char="•"/>
            </a:pPr>
            <a:r>
              <a:rPr lang="en-AU"/>
              <a:t>Plate drawer</a:t>
            </a:r>
            <a:endParaRPr lang="en-AU">
              <a:cs typeface="Calibri"/>
            </a:endParaRPr>
          </a:p>
          <a:p>
            <a:pPr marL="227965" indent="-227965">
              <a:buFont typeface="Arial,Sans-Serif"/>
              <a:buChar char="•"/>
            </a:pPr>
            <a:r>
              <a:rPr lang="en-AU"/>
              <a:t>Audible alarm</a:t>
            </a:r>
            <a:endParaRPr lang="en-US"/>
          </a:p>
          <a:p>
            <a:pPr marL="227965" indent="-227965">
              <a:buFont typeface="Arial,Sans-Serif"/>
              <a:buChar char="•"/>
            </a:pPr>
            <a:r>
              <a:rPr lang="en-AU"/>
              <a:t>Replace motor after 50,000 runs (1,600,000 tests)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CD7D97-ABF8-9D41-87EC-90918EC5738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103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21DD8-C2F9-312A-B936-16A5E7FF45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45CBF5-50E7-AEAB-293A-94A98C5A9A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B9DA4-E6EB-A495-F912-2C452ACAF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23AA-3E30-6A4D-99AE-87891D009E23}" type="datetimeFigureOut">
              <a:rPr lang="en-US" smtClean="0"/>
              <a:t>2/9/24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3F4B08-CCDB-BBE8-4B87-FA8B58AA4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1981A-5B1C-3670-F3BE-2358F453C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AB4C-CAA3-6446-B53E-D8DAF8DA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468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42161-B7BC-6617-4997-371038438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1D5BCB-B4A5-64C1-5E9F-258E98197C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93788-05FC-C9E1-7AEC-2FBA5A74A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23AA-3E30-6A4D-99AE-87891D009E23}" type="datetimeFigureOut">
              <a:rPr lang="en-US" smtClean="0"/>
              <a:t>2/9/24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14986-5B9A-0F75-B6CF-8A2A7AC7C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35C1E-9150-E381-E405-294404D67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AB4C-CAA3-6446-B53E-D8DAF8DA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58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962DD3-B204-7312-EEC4-966C1CB370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458C14-AACF-C35E-0939-762C3429B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46824-B6DC-7EAB-8D4F-1399065AC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23AA-3E30-6A4D-99AE-87891D009E23}" type="datetimeFigureOut">
              <a:rPr lang="en-US" smtClean="0"/>
              <a:t>2/9/24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701E5-2159-EF66-FBD2-A22CB76F2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645E1-ECAB-8AB0-8E15-BC2F8AB6C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AB4C-CAA3-6446-B53E-D8DAF8DA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8396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quinox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06C384-AA62-A643-9EB1-63E78F18D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196" y="197643"/>
            <a:ext cx="11685600" cy="483394"/>
          </a:xfrm>
        </p:spPr>
        <p:txBody>
          <a:bodyPr anchor="ctr">
            <a:normAutofit/>
          </a:bodyPr>
          <a:lstStyle>
            <a:lvl1pPr>
              <a:defRPr lang="en-US" sz="2400" b="1" i="0" kern="1200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683DD-8F7A-6246-AF6A-614EA1D30F4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52412" y="977552"/>
            <a:ext cx="11685600" cy="51840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7" name="Orthopaedics Logo.png" descr="Orthopaedics Logo.png">
            <a:extLst>
              <a:ext uri="{FF2B5EF4-FFF2-40B4-BE49-F238E27FC236}">
                <a16:creationId xmlns:a16="http://schemas.microsoft.com/office/drawing/2014/main" id="{5E8E7281-B89B-8949-836B-870671EF9E0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8480" t="31124" r="8216" b="47322"/>
          <a:stretch/>
        </p:blipFill>
        <p:spPr>
          <a:xfrm>
            <a:off x="10313612" y="208589"/>
            <a:ext cx="1724628" cy="31539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8" name="officeArt object">
            <a:extLst>
              <a:ext uri="{FF2B5EF4-FFF2-40B4-BE49-F238E27FC236}">
                <a16:creationId xmlns:a16="http://schemas.microsoft.com/office/drawing/2014/main" id="{DCA8275E-2ED6-3747-9252-50E1EECE19C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0" y="6555844"/>
            <a:ext cx="12191999" cy="310303"/>
            <a:chOff x="132703" y="64850"/>
            <a:chExt cx="15983733" cy="407096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601146DC-B44B-AF46-A051-45EA1EC1E099}"/>
                </a:ext>
              </a:extLst>
            </p:cNvPr>
            <p:cNvGrpSpPr/>
            <p:nvPr userDrawn="1"/>
          </p:nvGrpSpPr>
          <p:grpSpPr>
            <a:xfrm>
              <a:off x="132703" y="64850"/>
              <a:ext cx="15983733" cy="407096"/>
              <a:chOff x="132704" y="64850"/>
              <a:chExt cx="15983729" cy="407095"/>
            </a:xfrm>
          </p:grpSpPr>
          <p:sp>
            <p:nvSpPr>
              <p:cNvPr id="12" name="Shape 1073741906">
                <a:extLst>
                  <a:ext uri="{FF2B5EF4-FFF2-40B4-BE49-F238E27FC236}">
                    <a16:creationId xmlns:a16="http://schemas.microsoft.com/office/drawing/2014/main" id="{EE45A2ED-D02C-9442-943C-E851228B39DC}"/>
                  </a:ext>
                </a:extLst>
              </p:cNvPr>
              <p:cNvSpPr/>
              <p:nvPr userDrawn="1"/>
            </p:nvSpPr>
            <p:spPr>
              <a:xfrm>
                <a:off x="336109" y="70605"/>
                <a:ext cx="15780324" cy="394777"/>
              </a:xfrm>
              <a:prstGeom prst="rect">
                <a:avLst/>
              </a:prstGeom>
              <a:solidFill>
                <a:srgbClr val="0E2C58"/>
              </a:solid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endParaRPr lang="en-GB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Shape 1073741907">
                <a:extLst>
                  <a:ext uri="{FF2B5EF4-FFF2-40B4-BE49-F238E27FC236}">
                    <a16:creationId xmlns:a16="http://schemas.microsoft.com/office/drawing/2014/main" id="{E8A62A49-52F8-8B4F-92A6-2E176FA6A8AF}"/>
                  </a:ext>
                </a:extLst>
              </p:cNvPr>
              <p:cNvSpPr>
                <a:spLocks/>
              </p:cNvSpPr>
              <p:nvPr userDrawn="1"/>
            </p:nvSpPr>
            <p:spPr>
              <a:xfrm flipH="1">
                <a:off x="132704" y="64850"/>
                <a:ext cx="406808" cy="407095"/>
              </a:xfrm>
              <a:prstGeom prst="ellipse">
                <a:avLst/>
              </a:pr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endParaRPr lang="en-GB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14" name="Medical Logo.png">
                <a:extLst>
                  <a:ext uri="{FF2B5EF4-FFF2-40B4-BE49-F238E27FC236}">
                    <a16:creationId xmlns:a16="http://schemas.microsoft.com/office/drawing/2014/main" id="{8E038C95-2270-D148-9EC4-5B8F92A97FF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/>
              <a:srcRect l="67562" r="14104" b="45233"/>
              <a:stretch>
                <a:fillRect/>
              </a:stretch>
            </p:blipFill>
            <p:spPr>
              <a:xfrm>
                <a:off x="148731" y="89694"/>
                <a:ext cx="373856" cy="36026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sp>
          <p:nvSpPr>
            <p:cNvPr id="10" name="Shape 1073741910">
              <a:extLst>
                <a:ext uri="{FF2B5EF4-FFF2-40B4-BE49-F238E27FC236}">
                  <a16:creationId xmlns:a16="http://schemas.microsoft.com/office/drawing/2014/main" id="{54C728C0-913C-5B44-8A25-D0D09547F067}"/>
                </a:ext>
              </a:extLst>
            </p:cNvPr>
            <p:cNvSpPr txBox="1"/>
            <p:nvPr userDrawn="1"/>
          </p:nvSpPr>
          <p:spPr>
            <a:xfrm>
              <a:off x="13353535" y="66172"/>
              <a:ext cx="2699865" cy="3888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r">
                <a:spcBef>
                  <a:spcPts val="300"/>
                </a:spcBef>
                <a:spcAft>
                  <a:spcPts val="300"/>
                </a:spcAft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</a:tabLst>
              </a:pPr>
              <a:r>
                <a:rPr lang="en-US" sz="1100" i="1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Arial Narrow" panose="020B0604020202020204" pitchFamily="34" charset="0"/>
                  <a:cs typeface="Arial" panose="020B0604020202020204" pitchFamily="34" charset="0"/>
                </a:rPr>
                <a:t>Distributed by Equinox Medical</a:t>
              </a:r>
              <a:endParaRPr lang="en-AU" sz="1100">
                <a:ln>
                  <a:noFill/>
                </a:ln>
                <a:solidFill>
                  <a:srgbClr val="0A1220"/>
                </a:solidFill>
                <a:effectLst/>
                <a:latin typeface="Arial" panose="020B0604020202020204" pitchFamily="34" charset="0"/>
                <a:ea typeface="Arial Narrow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61047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A6AA3-DF4A-207F-563B-FFD9D7A6E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A4718-8B24-2D8D-7BC7-522025591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154F22-7467-2066-BBA4-99973A320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23AA-3E30-6A4D-99AE-87891D009E23}" type="datetimeFigureOut">
              <a:rPr lang="en-US" smtClean="0"/>
              <a:t>2/9/24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7967A8-2630-7285-03E6-46C355A4C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8A738-B3FE-42E4-287E-D88F91A44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AB4C-CAA3-6446-B53E-D8DAF8DA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46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EFBB7-CA10-4D2F-271E-431EFC422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830020-08CB-EDFD-055A-C3D13F2AF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A9AD57-1E91-55AE-10FB-33D5CACE5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23AA-3E30-6A4D-99AE-87891D009E23}" type="datetimeFigureOut">
              <a:rPr lang="en-US" smtClean="0"/>
              <a:t>2/9/24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8137E-F108-EB4C-B085-B9DDCB4A1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89A6E-F028-6017-B037-D9205B576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AB4C-CAA3-6446-B53E-D8DAF8DA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499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927D-C7F8-9930-F4EA-A89464B8B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24E26-085F-FDF3-F792-0392725AEE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64933B-EA89-F688-C6C9-91D8381D45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07B5EC-EC1E-C1B5-8E0F-EF9E66BC8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23AA-3E30-6A4D-99AE-87891D009E23}" type="datetimeFigureOut">
              <a:rPr lang="en-US" smtClean="0"/>
              <a:t>2/9/24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4D95A0-8C4A-DCA4-642E-F09FB2F7A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3A81B8-AAB7-4DB1-E0C0-763E10A0D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AB4C-CAA3-6446-B53E-D8DAF8DA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72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282FA-6503-6559-82BC-AE47EC673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2DDD72-D0E4-4455-3CD1-CD1CA4E1BC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6868E9-75D8-A1AF-D1EB-CFC68946C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BB391C-E92D-E301-ADF0-77B12B5D0F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9D237B-8EF6-5AEF-6036-EA4BEC80CB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13F19E-1F29-2C1C-BD32-BB51453C9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23AA-3E30-6A4D-99AE-87891D009E23}" type="datetimeFigureOut">
              <a:rPr lang="en-US" smtClean="0"/>
              <a:t>2/9/24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D9EE47-F79A-9C6D-CF07-826DCEEF6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C36AE4-2D7D-80AA-EF37-10EEB097B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AB4C-CAA3-6446-B53E-D8DAF8DA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927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01443-4DC3-F2F2-FEBE-DA2EA22FC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FE20EC-4C3C-5125-8C0F-D45E96975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23AA-3E30-6A4D-99AE-87891D009E23}" type="datetimeFigureOut">
              <a:rPr lang="en-US" smtClean="0"/>
              <a:t>2/9/24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5DE644-05B1-2801-F67F-FF9270B9A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313696-6644-D18D-DCF0-77E85A84B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AB4C-CAA3-6446-B53E-D8DAF8DA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92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981AB0-045A-BAC9-B224-BE68AC176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23AA-3E30-6A4D-99AE-87891D009E23}" type="datetimeFigureOut">
              <a:rPr lang="en-US" smtClean="0"/>
              <a:t>2/9/24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9DD1AC-4E32-E035-F656-D0C29BAA3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C2F504-B65C-5D91-13CF-C2D465D7D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AB4C-CAA3-6446-B53E-D8DAF8DA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976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9D154-3EF6-3952-ABB9-4C0E5CD9F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8B302-0794-CE80-55AF-408B18776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D6DF63-D6C9-6C9D-13A2-19C8119A04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EC0E61-929F-1B0A-B575-2833158B3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23AA-3E30-6A4D-99AE-87891D009E23}" type="datetimeFigureOut">
              <a:rPr lang="en-US" smtClean="0"/>
              <a:t>2/9/24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E7A9CD-50F4-1B97-14EC-CB9241B10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1B0C9E-2263-57A8-B666-F87A9F8E3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AB4C-CAA3-6446-B53E-D8DAF8DA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777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D805B-2160-3479-7341-8C92FA5D9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165148-072D-A3F5-B046-679C47C87A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24A94C-1B81-2A05-F20F-3C2DD547B4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B716CA-2C05-3A60-D561-14E9408ED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23AA-3E30-6A4D-99AE-87891D009E23}" type="datetimeFigureOut">
              <a:rPr lang="en-US" smtClean="0"/>
              <a:t>2/9/24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988E30-9688-21C4-F062-F41C06BBE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48CDC-7E5E-44B3-C63C-C2F4B01FE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AB4C-CAA3-6446-B53E-D8DAF8DA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04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6BF67C-CD8F-9A1A-62BD-FCF1DF7B1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39B2EA-2570-A5B6-275D-CDFBC68B1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EA262-F323-519A-C5FE-54ACCB3DED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A023AA-3E30-6A4D-99AE-87891D009E23}" type="datetimeFigureOut">
              <a:rPr lang="en-US" smtClean="0"/>
              <a:t>2/9/24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F503F0-03DB-3495-B0E4-E9EC938FA2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AF68C-B946-CA4A-4A50-CC6D5F0AEB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22AB4C-CAA3-6446-B53E-D8DAF8DA2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94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white machine with a screen&#10;&#10;Description automatically generated">
            <a:extLst>
              <a:ext uri="{FF2B5EF4-FFF2-40B4-BE49-F238E27FC236}">
                <a16:creationId xmlns:a16="http://schemas.microsoft.com/office/drawing/2014/main" id="{C6949CB4-12CB-ACED-85C7-C1F0AA6666B1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3"/>
          <a:stretch>
            <a:fillRect/>
          </a:stretch>
        </p:blipFill>
        <p:spPr>
          <a:xfrm>
            <a:off x="92916" y="1769958"/>
            <a:ext cx="4580997" cy="4580997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661CF7-2DDD-871A-0EB3-04C115E06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781" y="1320764"/>
            <a:ext cx="4552335" cy="1147184"/>
          </a:xfrm>
        </p:spPr>
        <p:txBody>
          <a:bodyPr>
            <a:normAutofit/>
          </a:bodyPr>
          <a:lstStyle/>
          <a:p>
            <a:r>
              <a:rPr lang="en-US" sz="2200" dirty="0">
                <a:solidFill>
                  <a:schemeClr val="tx1"/>
                </a:solidFill>
                <a:latin typeface="Playfair Display"/>
                <a:cs typeface="Arial"/>
              </a:rPr>
              <a:t>MultiEX32: Automated Nucleic Acid Extraction System</a:t>
            </a:r>
            <a:endParaRPr lang="en-US" sz="2200" dirty="0">
              <a:solidFill>
                <a:schemeClr val="tx1"/>
              </a:solidFill>
              <a:latin typeface="Playfair Display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3139367-43EF-3815-9BE8-B297B4AD2F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260693"/>
              </p:ext>
            </p:extLst>
          </p:nvPr>
        </p:nvGraphicFramePr>
        <p:xfrm>
          <a:off x="4804014" y="639505"/>
          <a:ext cx="7010766" cy="5804595"/>
        </p:xfrm>
        <a:graphic>
          <a:graphicData uri="http://schemas.openxmlformats.org/drawingml/2006/table">
            <a:tbl>
              <a:tblPr firstRow="1">
                <a:tableStyleId>{1FECB4D8-DB02-4DC6-A0A2-4F2EBAE1DC90}</a:tableStyleId>
              </a:tblPr>
              <a:tblGrid>
                <a:gridCol w="2645117">
                  <a:extLst>
                    <a:ext uri="{9D8B030D-6E8A-4147-A177-3AD203B41FA5}">
                      <a16:colId xmlns:a16="http://schemas.microsoft.com/office/drawing/2014/main" val="968776093"/>
                    </a:ext>
                  </a:extLst>
                </a:gridCol>
                <a:gridCol w="4365649">
                  <a:extLst>
                    <a:ext uri="{9D8B030D-6E8A-4147-A177-3AD203B41FA5}">
                      <a16:colId xmlns:a16="http://schemas.microsoft.com/office/drawing/2014/main" val="1674778548"/>
                    </a:ext>
                  </a:extLst>
                </a:gridCol>
              </a:tblGrid>
              <a:tr h="35701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Roboto"/>
                          <a:ea typeface="Roboto"/>
                          <a:cs typeface="Roboto"/>
                        </a:rPr>
                        <a:t>System Specifications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952" marR="44952" marT="44952" marB="44952" anchor="b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1810748"/>
                  </a:ext>
                </a:extLst>
              </a:tr>
              <a:tr h="631774">
                <a:tc>
                  <a:txBody>
                    <a:bodyPr/>
                    <a:lstStyle/>
                    <a:p>
                      <a:pPr algn="r"/>
                      <a:r>
                        <a:rPr kumimoji="0" lang="en-AU" sz="12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Roboto"/>
                          <a:ea typeface="Roboto"/>
                          <a:cs typeface="Roboto"/>
                        </a:rPr>
                        <a:t>Sample types</a:t>
                      </a:r>
                      <a:endParaRPr lang="en-AU" sz="12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Roboto"/>
                        <a:ea typeface="Roboto"/>
                        <a:cs typeface="Roboto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en-A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Roboto"/>
                          <a:ea typeface="Roboto"/>
                          <a:cs typeface="Roboto"/>
                        </a:rPr>
                        <a:t>Serum</a:t>
                      </a:r>
                      <a:r>
                        <a:rPr kumimoji="0" lang="en-A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Roboto"/>
                          <a:ea typeface="Roboto"/>
                          <a:cs typeface="Roboto"/>
                        </a:rPr>
                        <a:t>, </a:t>
                      </a:r>
                      <a:r>
                        <a:rPr lang="en-A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Roboto"/>
                          <a:ea typeface="Roboto"/>
                          <a:cs typeface="Roboto"/>
                        </a:rPr>
                        <a:t>Plasma</a:t>
                      </a:r>
                      <a:r>
                        <a:rPr kumimoji="0" lang="en-A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Roboto"/>
                          <a:ea typeface="Roboto"/>
                          <a:cs typeface="Roboto"/>
                        </a:rPr>
                        <a:t>, </a:t>
                      </a:r>
                      <a:r>
                        <a:rPr lang="en-A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Roboto"/>
                          <a:ea typeface="Roboto"/>
                          <a:cs typeface="Roboto"/>
                        </a:rPr>
                        <a:t>Saliva</a:t>
                      </a:r>
                      <a:r>
                        <a:rPr kumimoji="0" lang="en-A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Roboto"/>
                          <a:ea typeface="Roboto"/>
                          <a:cs typeface="Roboto"/>
                        </a:rPr>
                        <a:t>, </a:t>
                      </a:r>
                      <a:r>
                        <a:rPr lang="en-A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Roboto"/>
                          <a:ea typeface="Roboto"/>
                          <a:cs typeface="Roboto"/>
                        </a:rPr>
                        <a:t>and other body fluids </a:t>
                      </a:r>
                      <a:endParaRPr lang="en-US" dirty="0">
                        <a:solidFill>
                          <a:schemeClr val="tx1"/>
                        </a:solidFill>
                        <a:latin typeface="Roboto"/>
                        <a:ea typeface="Roboto"/>
                        <a:cs typeface="Roboto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2377783"/>
                  </a:ext>
                </a:extLst>
              </a:tr>
              <a:tr h="270760">
                <a:tc>
                  <a:txBody>
                    <a:bodyPr/>
                    <a:lstStyle/>
                    <a:p>
                      <a:pPr algn="r" fontAlgn="t"/>
                      <a:r>
                        <a:rPr lang="en-A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Reaction Volume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50μ</a:t>
                      </a:r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l-1000</a:t>
                      </a: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μ</a:t>
                      </a:r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l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0484848"/>
                  </a:ext>
                </a:extLst>
              </a:tr>
              <a:tr h="270760">
                <a:tc>
                  <a:txBody>
                    <a:bodyPr/>
                    <a:lstStyle/>
                    <a:p>
                      <a:pPr algn="r" fontAlgn="t"/>
                      <a:r>
                        <a:rPr lang="en-A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Sample Throughput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1-32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9008477"/>
                  </a:ext>
                </a:extLst>
              </a:tr>
              <a:tr h="270760">
                <a:tc>
                  <a:txBody>
                    <a:bodyPr/>
                    <a:lstStyle/>
                    <a:p>
                      <a:pPr algn="r" fontAlgn="t"/>
                      <a:r>
                        <a:rPr lang="en-A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Magnetic beads recovery rate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96%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992465"/>
                  </a:ext>
                </a:extLst>
              </a:tr>
              <a:tr h="270760">
                <a:tc>
                  <a:txBody>
                    <a:bodyPr/>
                    <a:lstStyle/>
                    <a:p>
                      <a:pPr algn="r" fontAlgn="t"/>
                      <a:r>
                        <a:rPr lang="en-A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Extraction variation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CV＜3%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6622669"/>
                  </a:ext>
                </a:extLst>
              </a:tr>
              <a:tr h="270760">
                <a:tc>
                  <a:txBody>
                    <a:bodyPr/>
                    <a:lstStyle/>
                    <a:p>
                      <a:pPr algn="r" fontAlgn="t"/>
                      <a:r>
                        <a:rPr lang="en-A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Heating temperature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Adjustable from room temperature to 125°C/257°F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3143827"/>
                  </a:ext>
                </a:extLst>
              </a:tr>
              <a:tr h="270760">
                <a:tc>
                  <a:txBody>
                    <a:bodyPr/>
                    <a:lstStyle/>
                    <a:p>
                      <a:pPr algn="r" fontAlgn="t"/>
                      <a:r>
                        <a:rPr lang="en-A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Reagent type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Magnetic bead-based open-source reagents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8392009"/>
                  </a:ext>
                </a:extLst>
              </a:tr>
              <a:tr h="451266">
                <a:tc>
                  <a:txBody>
                    <a:bodyPr/>
                    <a:lstStyle/>
                    <a:p>
                      <a:pPr algn="r" fontAlgn="t"/>
                      <a:r>
                        <a:rPr lang="en-A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Extraction time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en-AU" sz="1200" b="0" i="0" u="none" strike="noStrike" baseline="0" noProof="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20min-40min/run (depending on reagent types and volumes) </a:t>
                      </a:r>
                      <a:endParaRPr lang="en-US" dirty="0">
                        <a:solidFill>
                          <a:schemeClr val="tx1"/>
                        </a:solidFill>
                        <a:latin typeface="Roboto"/>
                        <a:ea typeface="Roboto"/>
                        <a:cs typeface="Roboto"/>
                      </a:endParaRP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0964704"/>
                  </a:ext>
                </a:extLst>
              </a:tr>
              <a:tr h="270760">
                <a:tc>
                  <a:txBody>
                    <a:bodyPr/>
                    <a:lstStyle/>
                    <a:p>
                      <a:pPr algn="r" fontAlgn="t"/>
                      <a:r>
                        <a:rPr lang="en-A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Well plate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96 deep well plate 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6147471"/>
                  </a:ext>
                </a:extLst>
              </a:tr>
              <a:tr h="270760"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A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Mixing Intensities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Adjustable : 8 Levels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8797188"/>
                  </a:ext>
                </a:extLst>
              </a:tr>
              <a:tr h="270760"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A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Max. Stirring Speed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10Hz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2030036"/>
                  </a:ext>
                </a:extLst>
              </a:tr>
              <a:tr h="270760">
                <a:tc>
                  <a:txBody>
                    <a:bodyPr/>
                    <a:lstStyle/>
                    <a:p>
                      <a:pPr algn="r" fontAlgn="t"/>
                      <a:r>
                        <a:rPr lang="en-A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Display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10-inch Colour touch screen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2366980"/>
                  </a:ext>
                </a:extLst>
              </a:tr>
              <a:tr h="270760">
                <a:tc>
                  <a:txBody>
                    <a:bodyPr/>
                    <a:lstStyle/>
                    <a:p>
                      <a:pPr algn="r" fontAlgn="t"/>
                      <a:r>
                        <a:rPr lang="en-A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Memory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&gt;500 programs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5572758"/>
                  </a:ext>
                </a:extLst>
              </a:tr>
              <a:tr h="270760">
                <a:tc>
                  <a:txBody>
                    <a:bodyPr/>
                    <a:lstStyle/>
                    <a:p>
                      <a:pPr algn="r" fontAlgn="t"/>
                      <a:r>
                        <a:rPr lang="en-A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Program management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Add, edit, and delete programs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7882981"/>
                  </a:ext>
                </a:extLst>
              </a:tr>
              <a:tr h="270760">
                <a:tc>
                  <a:txBody>
                    <a:bodyPr/>
                    <a:lstStyle/>
                    <a:p>
                      <a:pPr algn="r" fontAlgn="t"/>
                      <a:r>
                        <a:rPr lang="en-A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UV lamp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Yes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4314304"/>
                  </a:ext>
                </a:extLst>
              </a:tr>
              <a:tr h="270760">
                <a:tc>
                  <a:txBody>
                    <a:bodyPr/>
                    <a:lstStyle/>
                    <a:p>
                      <a:pPr algn="r" fontAlgn="t"/>
                      <a:r>
                        <a:rPr lang="en-A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Light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Yes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2842844"/>
                  </a:ext>
                </a:extLst>
              </a:tr>
              <a:tr h="270760">
                <a:tc>
                  <a:txBody>
                    <a:bodyPr/>
                    <a:lstStyle/>
                    <a:p>
                      <a:pPr algn="r" fontAlgn="t"/>
                      <a:r>
                        <a:rPr lang="en-A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Device size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b="0" kern="120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349× 325× 390(mm)</a:t>
                      </a:r>
                      <a:endParaRPr lang="en-AU" sz="1200" b="0" i="0" kern="1200" dirty="0">
                        <a:solidFill>
                          <a:schemeClr val="tx1"/>
                        </a:solidFill>
                        <a:effectLst/>
                        <a:latin typeface="Roboto"/>
                        <a:ea typeface="Roboto"/>
                        <a:cs typeface="Roboto"/>
                      </a:endParaRP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0110537"/>
                  </a:ext>
                </a:extLst>
              </a:tr>
              <a:tr h="270760">
                <a:tc>
                  <a:txBody>
                    <a:bodyPr/>
                    <a:lstStyle/>
                    <a:p>
                      <a:pPr algn="r" fontAlgn="t"/>
                      <a:r>
                        <a:rPr lang="en-AU" sz="1200" b="1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Device weight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AU" sz="1200" dirty="0">
                          <a:solidFill>
                            <a:schemeClr val="tx1"/>
                          </a:solidFill>
                          <a:effectLst/>
                          <a:latin typeface="Roboto"/>
                          <a:ea typeface="Roboto"/>
                          <a:cs typeface="Roboto"/>
                        </a:rPr>
                        <a:t>25kg</a:t>
                      </a:r>
                    </a:p>
                  </a:txBody>
                  <a:tcPr marL="44952" marR="44952" marT="44952" marB="449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3429964"/>
                  </a:ext>
                </a:extLst>
              </a:tr>
            </a:tbl>
          </a:graphicData>
        </a:graphic>
      </p:graphicFrame>
      <p:pic>
        <p:nvPicPr>
          <p:cNvPr id="3" name="Picture 2" descr="Four E\'s Scientific ">
            <a:extLst>
              <a:ext uri="{FF2B5EF4-FFF2-40B4-BE49-F238E27FC236}">
                <a16:creationId xmlns:a16="http://schemas.microsoft.com/office/drawing/2014/main" id="{F02243B5-F4A3-BD3E-4EF4-00CF1C5C5D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120" y="732676"/>
            <a:ext cx="2340591" cy="588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4284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1676</TotalTime>
  <Words>147</Words>
  <Application>Microsoft Macintosh PowerPoint</Application>
  <PresentationFormat>Widescreen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Arial</vt:lpstr>
      <vt:lpstr>Arial,Sans-Serif</vt:lpstr>
      <vt:lpstr>Calibri</vt:lpstr>
      <vt:lpstr>Playfair Display</vt:lpstr>
      <vt:lpstr>Roboto</vt:lpstr>
      <vt:lpstr>Office Theme</vt:lpstr>
      <vt:lpstr>MultiEX32: Automated Nucleic Acid Extraction System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Sampurna</dc:creator>
  <cp:lastModifiedBy>Faizan Fazil</cp:lastModifiedBy>
  <cp:revision>2</cp:revision>
  <dcterms:created xsi:type="dcterms:W3CDTF">2024-02-07T03:10:14Z</dcterms:created>
  <dcterms:modified xsi:type="dcterms:W3CDTF">2024-02-09T02:16:59Z</dcterms:modified>
</cp:coreProperties>
</file>